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7" r:id="rId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ACDA15-476F-4A91-B6F2-1061B3590085}">
  <a:tblStyle styleId="{7CACDA15-476F-4A91-B6F2-1061B35900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E35162B-6A4D-4B98-97AD-1A1DE4D22721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37" autoAdjust="0"/>
    <p:restoredTop sz="94660"/>
  </p:normalViewPr>
  <p:slideViewPr>
    <p:cSldViewPr snapToGrid="0">
      <p:cViewPr>
        <p:scale>
          <a:sx n="100" d="100"/>
          <a:sy n="100" d="100"/>
        </p:scale>
        <p:origin x="47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" name="Google Shape;6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ulim"/>
              <a:ea typeface="Gulim"/>
              <a:cs typeface="Gulim"/>
              <a:sym typeface="Gulim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ulim"/>
              <a:ea typeface="Gulim"/>
              <a:cs typeface="Gulim"/>
              <a:sym typeface="Gulim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3" name="Google Shape;9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94" name="Google Shape;94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3" name="Google Shape;9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ulim"/>
              <a:ea typeface="Gulim"/>
              <a:cs typeface="Gulim"/>
              <a:sym typeface="Gulim"/>
            </a:endParaRPr>
          </a:p>
        </p:txBody>
      </p:sp>
      <p:sp>
        <p:nvSpPr>
          <p:cNvPr id="94" name="Google Shape;94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6198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 rot="5400000">
            <a:off x="2308950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사진 설명이 없습니다.">
            <a:extLst>
              <a:ext uri="{FF2B5EF4-FFF2-40B4-BE49-F238E27FC236}">
                <a16:creationId xmlns:a16="http://schemas.microsoft.com/office/drawing/2014/main" id="{4AB903D0-1CF8-49D9-B624-79F94CF8F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238" y="-157550"/>
            <a:ext cx="865187" cy="865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Google Shape;71;p15"/>
          <p:cNvSpPr txBox="1"/>
          <p:nvPr/>
        </p:nvSpPr>
        <p:spPr>
          <a:xfrm>
            <a:off x="0" y="0"/>
            <a:ext cx="1506476" cy="550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문서번호 </a:t>
            </a:r>
            <a:r>
              <a:rPr lang="en-US" altLang="ko-KR" sz="1200" b="1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2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1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개정번호 </a:t>
            </a:r>
            <a:r>
              <a:rPr lang="en-US" alt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: REV.1</a:t>
            </a:r>
            <a:endParaRPr dirty="0"/>
          </a:p>
        </p:txBody>
      </p:sp>
      <p:graphicFrame>
        <p:nvGraphicFramePr>
          <p:cNvPr id="72" name="Google Shape;72;p15"/>
          <p:cNvGraphicFramePr/>
          <p:nvPr/>
        </p:nvGraphicFramePr>
        <p:xfrm>
          <a:off x="4572000" y="2527301"/>
          <a:ext cx="4283325" cy="396875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4283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6875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Malgun Gothic"/>
                        <a:buNone/>
                      </a:pPr>
                      <a:endParaRPr sz="2000" b="1" i="0" u="none" strike="noStrike" cap="none" dirty="0">
                        <a:solidFill>
                          <a:schemeClr val="dk1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84400" marR="84400" marT="45800" marB="4580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3" name="Google Shape;73;p15"/>
          <p:cNvGraphicFramePr/>
          <p:nvPr>
            <p:extLst>
              <p:ext uri="{D42A27DB-BD31-4B8C-83A1-F6EECF244321}">
                <p14:modId xmlns:p14="http://schemas.microsoft.com/office/powerpoint/2010/main" val="2369323555"/>
              </p:ext>
            </p:extLst>
          </p:nvPr>
        </p:nvGraphicFramePr>
        <p:xfrm>
          <a:off x="2935166" y="3429000"/>
          <a:ext cx="2941025" cy="304810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2941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2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Batangche"/>
                        <a:buNone/>
                      </a:pPr>
                      <a:r>
                        <a:rPr lang="ko-KR" altLang="en-US" sz="1400" b="1" i="0" u="none" strike="noStrike" cap="none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Batangche"/>
                          <a:sym typeface="Batangche"/>
                        </a:rPr>
                        <a:t>팀명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Batangche"/>
                          <a:sym typeface="Batangche"/>
                        </a:rPr>
                        <a:t> 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Batangche"/>
                          <a:sym typeface="Batangche"/>
                        </a:rPr>
                        <a:t>: </a:t>
                      </a:r>
                      <a:r>
                        <a:rPr lang="ko-KR" altLang="en-US" sz="1400" b="1" i="0" u="none" strike="noStrike" cap="none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Batangche"/>
                          <a:sym typeface="Batangche"/>
                        </a:rPr>
                        <a:t>니가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Batangche"/>
                          <a:sym typeface="Batangche"/>
                        </a:rPr>
                        <a:t> 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Batangche"/>
                          <a:sym typeface="Batangche"/>
                        </a:rPr>
                        <a:t>AR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Batangche"/>
                          <a:sym typeface="Batangche"/>
                        </a:rPr>
                        <a:t>을 </a:t>
                      </a:r>
                      <a:r>
                        <a:rPr lang="ko-KR" altLang="en-US" sz="1400" b="1" i="0" u="none" strike="noStrike" cap="none" dirty="0" err="1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Batangche"/>
                          <a:sym typeface="Batangche"/>
                        </a:rPr>
                        <a:t>알어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Batangche"/>
                          <a:sym typeface="Batangche"/>
                        </a:rPr>
                        <a:t>?</a:t>
                      </a:r>
                      <a:endParaRPr sz="2400" b="0" i="0" u="none" strike="noStrike" cap="none" dirty="0">
                        <a:solidFill>
                          <a:schemeClr val="dk1"/>
                        </a:solidFill>
                        <a:latin typeface="+mj-ea"/>
                        <a:ea typeface="+mj-ea"/>
                        <a:cs typeface="Batangche"/>
                        <a:sym typeface="Batangche"/>
                      </a:endParaRPr>
                    </a:p>
                  </a:txBody>
                  <a:tcPr marL="84400" marR="8440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5" name="Google Shape;75;p15"/>
          <p:cNvSpPr txBox="1"/>
          <p:nvPr/>
        </p:nvSpPr>
        <p:spPr>
          <a:xfrm>
            <a:off x="1466" y="1413785"/>
            <a:ext cx="9142534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Noto Sans Symbols"/>
              <a:buNone/>
            </a:pPr>
            <a:r>
              <a:rPr lang="ko-KR" sz="5400" b="1" i="0" u="none" strike="noStrike" cap="none" dirty="0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화면정의서</a:t>
            </a:r>
            <a:endParaRPr sz="5400" b="1" i="0" u="none" strike="noStrike" cap="none" dirty="0">
              <a:solidFill>
                <a:srgbClr val="595959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2000"/>
              <a:buFont typeface="Noto Sans Symbols"/>
              <a:buNone/>
            </a:pPr>
            <a:r>
              <a:rPr lang="ko-KR" altLang="en-US" sz="2000" b="1" i="0" u="none" strike="noStrike" cap="none" dirty="0">
                <a:solidFill>
                  <a:schemeClr val="tx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마커 인식을 이용한 교육용 태양계 증강현실 구현</a:t>
            </a:r>
            <a:endParaRPr dirty="0">
              <a:solidFill>
                <a:schemeClr val="tx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6FEBE56-874B-453A-8659-95F316738DE8}"/>
              </a:ext>
            </a:extLst>
          </p:cNvPr>
          <p:cNvCxnSpPr/>
          <p:nvPr/>
        </p:nvCxnSpPr>
        <p:spPr>
          <a:xfrm>
            <a:off x="0" y="2410228"/>
            <a:ext cx="9144000" cy="0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사진 설명이 없습니다.">
            <a:extLst>
              <a:ext uri="{FF2B5EF4-FFF2-40B4-BE49-F238E27FC236}">
                <a16:creationId xmlns:a16="http://schemas.microsoft.com/office/drawing/2014/main" id="{D7ACE373-A4DD-476A-AEC9-D5C788423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238" y="-157550"/>
            <a:ext cx="865187" cy="865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Google Shape;84;p16"/>
          <p:cNvSpPr txBox="1"/>
          <p:nvPr/>
        </p:nvSpPr>
        <p:spPr>
          <a:xfrm>
            <a:off x="3833446" y="611188"/>
            <a:ext cx="1477108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i="0" u="sng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 정 이 력</a:t>
            </a:r>
            <a:endParaRPr/>
          </a:p>
        </p:txBody>
      </p:sp>
      <p:graphicFrame>
        <p:nvGraphicFramePr>
          <p:cNvPr id="85" name="Google Shape;85;p16"/>
          <p:cNvGraphicFramePr/>
          <p:nvPr>
            <p:extLst>
              <p:ext uri="{D42A27DB-BD31-4B8C-83A1-F6EECF244321}">
                <p14:modId xmlns:p14="http://schemas.microsoft.com/office/powerpoint/2010/main" val="3213221724"/>
              </p:ext>
            </p:extLst>
          </p:nvPr>
        </p:nvGraphicFramePr>
        <p:xfrm>
          <a:off x="243254" y="989013"/>
          <a:ext cx="8713175" cy="3301665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55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06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4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6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4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No</a:t>
                      </a:r>
                      <a:endParaRPr/>
                    </a:p>
                  </a:txBody>
                  <a:tcPr marL="84400" marR="84400" marT="45700" marB="457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버전</a:t>
                      </a:r>
                      <a:endParaRPr/>
                    </a:p>
                  </a:txBody>
                  <a:tcPr marL="84400" marR="84400" marT="45700" marB="457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변경일</a:t>
                      </a:r>
                      <a:endParaRPr/>
                    </a:p>
                  </a:txBody>
                  <a:tcPr marL="84400" marR="84400" marT="45700" marB="457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변경내용</a:t>
                      </a:r>
                      <a:endParaRPr sz="1200" b="1" i="0" u="none" strike="noStrike" cap="none" baseline="30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4400" marR="84400" marT="45700" marB="457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작성자</a:t>
                      </a:r>
                      <a:endParaRPr/>
                    </a:p>
                  </a:txBody>
                  <a:tcPr marL="84400" marR="84400" marT="45700" marB="457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sz="12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승인자</a:t>
                      </a:r>
                      <a:endParaRPr/>
                    </a:p>
                  </a:txBody>
                  <a:tcPr marL="84400" marR="84400" marT="45700" marB="457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b="0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</a:t>
                      </a:r>
                      <a:endParaRPr/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b="0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V1.0 </a:t>
                      </a:r>
                      <a:endParaRPr/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en-US" altLang="ko-KR" sz="11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2020.07.06</a:t>
                      </a:r>
                      <a:endParaRPr dirty="0"/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b="0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최초작성</a:t>
                      </a: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altLang="en-US" sz="11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김태형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altLang="en-US" sz="11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이치묵</a:t>
                      </a: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lang="ko-KR" altLang="en-US" dirty="0"/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lang="en-US" dirty="0"/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lang="ko-KR" altLang="en-US" dirty="0"/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lang="ko-KR" altLang="en-US" dirty="0"/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6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6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6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6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6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marR="0" lvl="0" indent="-1524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3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28600" marR="0" lvl="0" indent="-1524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Malgun Gothic"/>
                        <a:buNone/>
                      </a:pPr>
                      <a:endParaRPr sz="1100" b="0" i="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83075" marR="83075" marT="46775" marB="467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사진 설명이 없습니다.">
            <a:extLst>
              <a:ext uri="{FF2B5EF4-FFF2-40B4-BE49-F238E27FC236}">
                <a16:creationId xmlns:a16="http://schemas.microsoft.com/office/drawing/2014/main" id="{D11E9171-A0F0-4BD4-A3AE-A4D939374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238" y="-157550"/>
            <a:ext cx="865187" cy="865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0" name="Google Shape;90;p17"/>
          <p:cNvGraphicFramePr/>
          <p:nvPr>
            <p:extLst>
              <p:ext uri="{D42A27DB-BD31-4B8C-83A1-F6EECF244321}">
                <p14:modId xmlns:p14="http://schemas.microsoft.com/office/powerpoint/2010/main" val="1529706703"/>
              </p:ext>
            </p:extLst>
          </p:nvPr>
        </p:nvGraphicFramePr>
        <p:xfrm>
          <a:off x="2278674" y="2276476"/>
          <a:ext cx="5284175" cy="962280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5284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30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999999"/>
                        </a:buClr>
                        <a:buSzPts val="1700"/>
                        <a:buFont typeface="Noto Sans Symbols"/>
                        <a:buNone/>
                      </a:pPr>
                      <a:r>
                        <a:rPr lang="ko-KR" altLang="en-US" sz="1700" b="1" i="0" u="none" strike="noStrike" cap="none" dirty="0">
                          <a:solidFill>
                            <a:srgbClr val="999999"/>
                          </a:solidFill>
                          <a:latin typeface="Gulim"/>
                          <a:ea typeface="Gulim"/>
                          <a:cs typeface="Gulim"/>
                          <a:sym typeface="Gulim"/>
                        </a:rPr>
                        <a:t>마커 인식을 이용한 교육용 태양계 증강현실 구현</a:t>
                      </a:r>
                      <a:endParaRPr sz="1700" b="1" i="0" u="none" strike="noStrike" cap="none" dirty="0">
                        <a:solidFill>
                          <a:schemeClr val="dk1"/>
                        </a:solidFill>
                        <a:latin typeface="Gulim"/>
                        <a:ea typeface="Gulim"/>
                        <a:cs typeface="Gulim"/>
                        <a:sym typeface="Gulim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700"/>
                        <a:buFont typeface="Noto Sans Symbols"/>
                        <a:buNone/>
                      </a:pPr>
                      <a:r>
                        <a:rPr lang="en-US" altLang="ko-KR" sz="2000" b="1" i="0" u="none" strike="noStrike" cap="none" dirty="0">
                          <a:solidFill>
                            <a:schemeClr val="dk1"/>
                          </a:solidFill>
                          <a:latin typeface="Gulim"/>
                          <a:ea typeface="Gulim"/>
                          <a:cs typeface="Gulim"/>
                          <a:sym typeface="Gulim"/>
                        </a:rPr>
                        <a:t>OpenCV</a:t>
                      </a:r>
                      <a:r>
                        <a:rPr lang="ko-KR" altLang="en-US" sz="2000" b="1" i="0" u="none" strike="noStrike" cap="none" dirty="0">
                          <a:solidFill>
                            <a:schemeClr val="dk1"/>
                          </a:solidFill>
                          <a:latin typeface="Gulim"/>
                          <a:ea typeface="Gulim"/>
                          <a:cs typeface="Gulim"/>
                          <a:sym typeface="Gulim"/>
                        </a:rPr>
                        <a:t>를 통한 마커 생성 및 카메라 연동</a:t>
                      </a:r>
                      <a:br>
                        <a:rPr lang="en-US" altLang="ko-KR" sz="2000" b="1" i="0" u="none" strike="noStrike" cap="none" dirty="0">
                          <a:solidFill>
                            <a:schemeClr val="dk1"/>
                          </a:solidFill>
                          <a:latin typeface="Gulim"/>
                          <a:ea typeface="Gulim"/>
                          <a:cs typeface="Gulim"/>
                          <a:sym typeface="Gulim"/>
                        </a:rPr>
                      </a:br>
                      <a:r>
                        <a:rPr lang="en-US" altLang="ko-KR" sz="2000" b="1" i="0" u="none" strike="noStrike" cap="none" dirty="0">
                          <a:solidFill>
                            <a:schemeClr val="dk1"/>
                          </a:solidFill>
                          <a:latin typeface="Gulim"/>
                          <a:ea typeface="Gulim"/>
                          <a:cs typeface="Gulim"/>
                          <a:sym typeface="Gulim"/>
                        </a:rPr>
                        <a:t>OpenGL</a:t>
                      </a:r>
                      <a:r>
                        <a:rPr lang="ko-KR" altLang="en-US" sz="2000" b="1" i="0" u="none" strike="noStrike" cap="none" dirty="0">
                          <a:solidFill>
                            <a:schemeClr val="dk1"/>
                          </a:solidFill>
                          <a:latin typeface="Gulim"/>
                          <a:ea typeface="Gulim"/>
                          <a:cs typeface="Gulim"/>
                          <a:sym typeface="Gulim"/>
                        </a:rPr>
                        <a:t>을 통한 태양계 </a:t>
                      </a:r>
                      <a:r>
                        <a:rPr lang="en-US" altLang="ko-KR" sz="2000" b="1" i="0" u="none" strike="noStrike" cap="none" dirty="0">
                          <a:solidFill>
                            <a:schemeClr val="dk1"/>
                          </a:solidFill>
                          <a:latin typeface="Gulim"/>
                          <a:ea typeface="Gulim"/>
                          <a:cs typeface="Gulim"/>
                          <a:sym typeface="Gulim"/>
                        </a:rPr>
                        <a:t>3D </a:t>
                      </a:r>
                      <a:r>
                        <a:rPr lang="ko-KR" altLang="en-US" sz="2000" b="1" i="0" u="none" strike="noStrike" cap="none" dirty="0">
                          <a:solidFill>
                            <a:schemeClr val="dk1"/>
                          </a:solidFill>
                          <a:latin typeface="Gulim"/>
                          <a:ea typeface="Gulim"/>
                          <a:cs typeface="Gulim"/>
                          <a:sym typeface="Gulim"/>
                        </a:rPr>
                        <a:t>구현</a:t>
                      </a:r>
                      <a:endParaRPr sz="2000" b="1" i="0" u="none" strike="noStrike" cap="none" dirty="0">
                        <a:solidFill>
                          <a:schemeClr val="dk1"/>
                        </a:solidFill>
                        <a:latin typeface="Gulim"/>
                        <a:ea typeface="Gulim"/>
                        <a:cs typeface="Gulim"/>
                        <a:sym typeface="Gulim"/>
                      </a:endParaRPr>
                    </a:p>
                  </a:txBody>
                  <a:tcPr marL="166150" marR="83075" marT="46800" marB="46800">
                    <a:lnL w="7620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2" descr="사진 설명이 없습니다.">
            <a:extLst>
              <a:ext uri="{FF2B5EF4-FFF2-40B4-BE49-F238E27FC236}">
                <a16:creationId xmlns:a16="http://schemas.microsoft.com/office/drawing/2014/main" id="{F1E858FD-F5D5-464C-AD01-CD51ECE52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238" y="-157550"/>
            <a:ext cx="865187" cy="865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6" name="Google Shape;96;p18"/>
          <p:cNvGraphicFramePr/>
          <p:nvPr/>
        </p:nvGraphicFramePr>
        <p:xfrm>
          <a:off x="7488684" y="908050"/>
          <a:ext cx="1475800" cy="5707050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147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7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Page Description</a:t>
                      </a:r>
                      <a:endParaRPr/>
                    </a:p>
                  </a:txBody>
                  <a:tcPr marL="75175" marR="75175" marT="37575" marB="375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09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endParaRPr sz="800" b="0" i="0" u="none" strike="noStrike" cap="none" dirty="0">
                        <a:solidFill>
                          <a:srgbClr val="000000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75175" marR="75175" marT="37575" marB="3757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7" name="Google Shape;97;p18"/>
          <p:cNvGraphicFramePr/>
          <p:nvPr>
            <p:extLst>
              <p:ext uri="{D42A27DB-BD31-4B8C-83A1-F6EECF244321}">
                <p14:modId xmlns:p14="http://schemas.microsoft.com/office/powerpoint/2010/main" val="3780330880"/>
              </p:ext>
            </p:extLst>
          </p:nvPr>
        </p:nvGraphicFramePr>
        <p:xfrm>
          <a:off x="265113" y="577850"/>
          <a:ext cx="8699375" cy="315025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55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3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4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1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9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5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5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100"/>
                        <a:buFont typeface="Batangche"/>
                        <a:buNone/>
                      </a:pPr>
                      <a:r>
                        <a:rPr lang="ko-KR" sz="1100" b="1" i="0" u="none" strike="noStrike" cap="none">
                          <a:solidFill>
                            <a:srgbClr val="FFFFFF"/>
                          </a:solidFill>
                          <a:latin typeface="Batangche"/>
                          <a:ea typeface="Batangche"/>
                          <a:cs typeface="Batangche"/>
                          <a:sym typeface="Batangche"/>
                        </a:rPr>
                        <a:t>화면ID</a:t>
                      </a:r>
                      <a:endParaRPr/>
                    </a:p>
                  </a:txBody>
                  <a:tcPr marL="56625" marR="56625" marT="56750" marB="567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>
                        <a:solidFill>
                          <a:srgbClr val="000000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b="1" i="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sz="1100" b="1" i="0" u="none" strike="noStrike" cap="none">
                        <a:solidFill>
                          <a:srgbClr val="FFFFFF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 dirty="0">
                        <a:solidFill>
                          <a:srgbClr val="000000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Location</a:t>
                      </a:r>
                      <a:endParaRPr/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 dirty="0">
                        <a:solidFill>
                          <a:schemeClr val="dk1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8" name="Google Shape;98;p18"/>
          <p:cNvGraphicFramePr/>
          <p:nvPr/>
        </p:nvGraphicFramePr>
        <p:xfrm>
          <a:off x="263526" y="903288"/>
          <a:ext cx="7230450" cy="5711825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7230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1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endParaRPr sz="18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endParaRPr sz="18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36000" marR="36000" marT="36000" marB="360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9" name="Google Shape;99;p18"/>
          <p:cNvSpPr/>
          <p:nvPr/>
        </p:nvSpPr>
        <p:spPr>
          <a:xfrm>
            <a:off x="2407628" y="622300"/>
            <a:ext cx="2164373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1" dirty="0">
                <a:latin typeface="Malgun Gothic"/>
                <a:ea typeface="Malgun Gothic"/>
                <a:sym typeface="Malgun Gothic"/>
              </a:rPr>
              <a:t>마커 인식 모드 선택 화면</a:t>
            </a:r>
            <a:endParaRPr lang="ko-KR" altLang="en-US" dirty="0"/>
          </a:p>
        </p:txBody>
      </p:sp>
      <p:sp>
        <p:nvSpPr>
          <p:cNvPr id="100" name="Google Shape;100;p18"/>
          <p:cNvSpPr/>
          <p:nvPr/>
        </p:nvSpPr>
        <p:spPr>
          <a:xfrm>
            <a:off x="249115" y="1273175"/>
            <a:ext cx="7244862" cy="4603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3" name="Google Shape;103;p18"/>
          <p:cNvSpPr/>
          <p:nvPr/>
        </p:nvSpPr>
        <p:spPr>
          <a:xfrm rot="5400000">
            <a:off x="-1161439" y="3923690"/>
            <a:ext cx="5299075" cy="42496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1509345" y="1319215"/>
            <a:ext cx="1880541" cy="263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좌측의 모드를 선택하세요</a:t>
            </a:r>
            <a:r>
              <a:rPr lang="en-US" altLang="ko-KR" sz="10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endParaRPr dirty="0"/>
          </a:p>
        </p:txBody>
      </p:sp>
      <p:cxnSp>
        <p:nvCxnSpPr>
          <p:cNvPr id="106" name="Google Shape;106;p18"/>
          <p:cNvCxnSpPr/>
          <p:nvPr/>
        </p:nvCxnSpPr>
        <p:spPr>
          <a:xfrm>
            <a:off x="1509346" y="1624013"/>
            <a:ext cx="5984631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graphicFrame>
        <p:nvGraphicFramePr>
          <p:cNvPr id="107" name="Google Shape;107;p18"/>
          <p:cNvGraphicFramePr/>
          <p:nvPr>
            <p:extLst>
              <p:ext uri="{D42A27DB-BD31-4B8C-83A1-F6EECF244321}">
                <p14:modId xmlns:p14="http://schemas.microsoft.com/office/powerpoint/2010/main" val="864466055"/>
              </p:ext>
            </p:extLst>
          </p:nvPr>
        </p:nvGraphicFramePr>
        <p:xfrm>
          <a:off x="7556989" y="1146176"/>
          <a:ext cx="1367700" cy="1829705"/>
        </p:xfrm>
        <a:graphic>
          <a:graphicData uri="http://schemas.openxmlformats.org/drawingml/2006/table">
            <a:tbl>
              <a:tblPr bandRow="1">
                <a:noFill/>
                <a:tableStyleId>{6E35162B-6A4D-4B98-97AD-1A1DE4D22721}</a:tableStyleId>
              </a:tblPr>
              <a:tblGrid>
                <a:gridCol w="194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46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600" u="none" strike="noStrike" cap="none" dirty="0"/>
                        <a:t>1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u="none" strike="noStrike" cap="none" dirty="0"/>
                        <a:t>프로그램 실행 시</a:t>
                      </a:r>
                      <a:r>
                        <a:rPr lang="en-US" altLang="ko-KR" sz="600" u="none" strike="noStrike" cap="none" dirty="0"/>
                        <a:t>, </a:t>
                      </a:r>
                      <a:r>
                        <a:rPr lang="ko-KR" altLang="en-US" sz="600" u="none" strike="noStrike" cap="none" dirty="0"/>
                        <a:t>최초 모드는 </a:t>
                      </a:r>
                      <a:r>
                        <a:rPr lang="en-US" altLang="ko-KR" sz="600" u="none" strike="noStrike" cap="none" dirty="0"/>
                        <a:t>‘</a:t>
                      </a:r>
                      <a:r>
                        <a:rPr lang="ko-KR" altLang="en-US" sz="600" u="none" strike="noStrike" cap="none" dirty="0"/>
                        <a:t>카메라 실시간 인식모드</a:t>
                      </a:r>
                      <a:r>
                        <a:rPr lang="en-US" altLang="ko-KR" sz="600" u="none" strike="noStrike" cap="none" dirty="0"/>
                        <a:t>’</a:t>
                      </a:r>
                      <a:r>
                        <a:rPr lang="ko-KR" altLang="en-US" sz="600" u="none" strike="noStrike" cap="none" dirty="0"/>
                        <a:t>를 실행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600" u="none" strike="noStrike" cap="none"/>
                        <a:t>2</a:t>
                      </a:r>
                      <a:endParaRPr sz="600" b="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인식을 위한 마커 포커스의 최초 위치는 정중앙에 배치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78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마커를 화면에 인식하면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, 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포커스가 추적하여 인식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369226812"/>
                  </a:ext>
                </a:extLst>
              </a:tr>
              <a:tr h="13713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마커의 고유번호를 인식하여 해당 번호의 행성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AR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 출력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3499057376"/>
                  </a:ext>
                </a:extLst>
              </a:tr>
              <a:tr h="12195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5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‘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비디오 영상 인식모드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’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는 비디오에 마커를 검출하여 영상에 행성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AR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을 출력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2915372834"/>
                  </a:ext>
                </a:extLst>
              </a:tr>
              <a:tr h="24391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6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‘사진 영상 </a:t>
                      </a:r>
                      <a:r>
                        <a:rPr lang="ko-KR" altLang="en-US" sz="600" b="0" u="none" strike="noStrike" cap="none" dirty="0" err="1">
                          <a:solidFill>
                            <a:schemeClr val="dk1"/>
                          </a:solidFill>
                        </a:rPr>
                        <a:t>인식모드’는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 사진에 마커를 검출하여 영상에 행성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AR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을 출력</a:t>
                      </a: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2480722887"/>
                  </a:ext>
                </a:extLst>
              </a:tr>
            </a:tbl>
          </a:graphicData>
        </a:graphic>
      </p:graphicFrame>
      <p:cxnSp>
        <p:nvCxnSpPr>
          <p:cNvPr id="109" name="Google Shape;109;p18"/>
          <p:cNvCxnSpPr/>
          <p:nvPr/>
        </p:nvCxnSpPr>
        <p:spPr>
          <a:xfrm>
            <a:off x="1509346" y="1624013"/>
            <a:ext cx="5984631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12" name="Google Shape;112;p18"/>
          <p:cNvSpPr/>
          <p:nvPr/>
        </p:nvSpPr>
        <p:spPr>
          <a:xfrm>
            <a:off x="287216" y="1916832"/>
            <a:ext cx="1161970" cy="300038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3. </a:t>
            </a: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사진 영상 인식모드</a:t>
            </a:r>
            <a:endParaRPr dirty="0"/>
          </a:p>
        </p:txBody>
      </p:sp>
      <p:cxnSp>
        <p:nvCxnSpPr>
          <p:cNvPr id="118" name="Google Shape;118;p18"/>
          <p:cNvCxnSpPr/>
          <p:nvPr/>
        </p:nvCxnSpPr>
        <p:spPr>
          <a:xfrm>
            <a:off x="1509346" y="1624013"/>
            <a:ext cx="5984631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18"/>
          <p:cNvCxnSpPr/>
          <p:nvPr/>
        </p:nvCxnSpPr>
        <p:spPr>
          <a:xfrm>
            <a:off x="1509346" y="1624013"/>
            <a:ext cx="5984631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20" name="Google Shape;120;p18"/>
          <p:cNvSpPr/>
          <p:nvPr/>
        </p:nvSpPr>
        <p:spPr>
          <a:xfrm>
            <a:off x="1519605" y="1665288"/>
            <a:ext cx="5945065" cy="4899025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22" name="Google Shape;122;p18"/>
          <p:cNvGraphicFramePr/>
          <p:nvPr>
            <p:extLst>
              <p:ext uri="{D42A27DB-BD31-4B8C-83A1-F6EECF244321}">
                <p14:modId xmlns:p14="http://schemas.microsoft.com/office/powerpoint/2010/main" val="3138509077"/>
              </p:ext>
            </p:extLst>
          </p:nvPr>
        </p:nvGraphicFramePr>
        <p:xfrm>
          <a:off x="1529907" y="1720852"/>
          <a:ext cx="5927449" cy="4868862"/>
        </p:xfrm>
        <a:graphic>
          <a:graphicData uri="http://schemas.openxmlformats.org/drawingml/2006/table">
            <a:tbl>
              <a:tblPr firstRow="1" bandRow="1">
                <a:noFill/>
                <a:tableStyleId>{6E35162B-6A4D-4B98-97AD-1A1DE4D22721}</a:tableStyleId>
              </a:tblPr>
              <a:tblGrid>
                <a:gridCol w="59274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886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84400" marR="84400" marT="46025" marB="460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3" name="Google Shape;133;p18"/>
          <p:cNvSpPr/>
          <p:nvPr/>
        </p:nvSpPr>
        <p:spPr>
          <a:xfrm>
            <a:off x="314309" y="1341969"/>
            <a:ext cx="134815" cy="144462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700" b="1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314309" y="1647827"/>
            <a:ext cx="134815" cy="1460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700" b="1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2" name="Google Shape;152;p18"/>
          <p:cNvSpPr/>
          <p:nvPr/>
        </p:nvSpPr>
        <p:spPr>
          <a:xfrm>
            <a:off x="823546" y="635518"/>
            <a:ext cx="973015" cy="195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 b="1" dirty="0">
                <a:latin typeface="Malgun Gothic"/>
                <a:ea typeface="Malgun Gothic"/>
                <a:cs typeface="Malgun Gothic"/>
                <a:sym typeface="Malgun Gothic"/>
              </a:rPr>
              <a:t>AR</a:t>
            </a:r>
            <a:r>
              <a:rPr lang="ko-KR" sz="800" b="1" i="0" u="none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-UI-CR-001</a:t>
            </a:r>
            <a:endParaRPr sz="800" b="1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243254" y="940327"/>
            <a:ext cx="5364890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마커 인식을 이용한 교육용 태양계 증강현실 구현</a:t>
            </a:r>
            <a:endParaRPr sz="18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8" name="Google Shape;158;p18"/>
          <p:cNvSpPr/>
          <p:nvPr/>
        </p:nvSpPr>
        <p:spPr>
          <a:xfrm>
            <a:off x="1591271" y="1836212"/>
            <a:ext cx="5778717" cy="4649255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112;p18">
            <a:extLst>
              <a:ext uri="{FF2B5EF4-FFF2-40B4-BE49-F238E27FC236}">
                <a16:creationId xmlns:a16="http://schemas.microsoft.com/office/drawing/2014/main" id="{37C51DEF-EC0A-4FAC-BA4D-036647944BC2}"/>
              </a:ext>
            </a:extLst>
          </p:cNvPr>
          <p:cNvSpPr/>
          <p:nvPr/>
        </p:nvSpPr>
        <p:spPr>
          <a:xfrm>
            <a:off x="273374" y="1319213"/>
            <a:ext cx="1161970" cy="300038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 dirty="0"/>
              <a:t>1. </a:t>
            </a:r>
            <a:r>
              <a:rPr lang="ko-KR" altLang="en-US" sz="800" dirty="0"/>
              <a:t>카메라 실시간 인식모드</a:t>
            </a:r>
          </a:p>
        </p:txBody>
      </p:sp>
      <p:sp>
        <p:nvSpPr>
          <p:cNvPr id="80" name="Google Shape;112;p18">
            <a:extLst>
              <a:ext uri="{FF2B5EF4-FFF2-40B4-BE49-F238E27FC236}">
                <a16:creationId xmlns:a16="http://schemas.microsoft.com/office/drawing/2014/main" id="{4294414E-0039-4FC0-B381-C94EF58C4073}"/>
              </a:ext>
            </a:extLst>
          </p:cNvPr>
          <p:cNvSpPr/>
          <p:nvPr/>
        </p:nvSpPr>
        <p:spPr>
          <a:xfrm>
            <a:off x="287329" y="1624013"/>
            <a:ext cx="1161970" cy="300038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 dirty="0"/>
              <a:t>2. </a:t>
            </a:r>
            <a:r>
              <a:rPr lang="ko-KR" altLang="en-US" sz="800" dirty="0"/>
              <a:t>비디오 영상 인식모드</a:t>
            </a:r>
          </a:p>
        </p:txBody>
      </p:sp>
      <p:sp>
        <p:nvSpPr>
          <p:cNvPr id="81" name="Google Shape;153;p18">
            <a:extLst>
              <a:ext uri="{FF2B5EF4-FFF2-40B4-BE49-F238E27FC236}">
                <a16:creationId xmlns:a16="http://schemas.microsoft.com/office/drawing/2014/main" id="{B087A70C-EBC5-4ECC-A1B4-23790F9020CD}"/>
              </a:ext>
            </a:extLst>
          </p:cNvPr>
          <p:cNvSpPr/>
          <p:nvPr/>
        </p:nvSpPr>
        <p:spPr>
          <a:xfrm>
            <a:off x="3536520" y="3649615"/>
            <a:ext cx="1888218" cy="930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카메라에 마커를 인식시켜주세요</a:t>
            </a:r>
            <a:r>
              <a:rPr lang="en-US" altLang="ko-KR" sz="18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endParaRPr sz="18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2E87A3AA-7D4B-45FE-A219-1B258146527F}"/>
              </a:ext>
            </a:extLst>
          </p:cNvPr>
          <p:cNvGrpSpPr/>
          <p:nvPr/>
        </p:nvGrpSpPr>
        <p:grpSpPr>
          <a:xfrm>
            <a:off x="3489814" y="3758146"/>
            <a:ext cx="284691" cy="288914"/>
            <a:chOff x="3489814" y="3800481"/>
            <a:chExt cx="284691" cy="288914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1CEFBC08-3FF5-474D-A157-D1A2F5702B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89814" y="3800481"/>
              <a:ext cx="0" cy="288914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F762A39B-25E0-4B35-BB76-FCA2207908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9814" y="3800481"/>
              <a:ext cx="284691" cy="1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0" name="그룹 169">
            <a:extLst>
              <a:ext uri="{FF2B5EF4-FFF2-40B4-BE49-F238E27FC236}">
                <a16:creationId xmlns:a16="http://schemas.microsoft.com/office/drawing/2014/main" id="{F4C8F700-EC99-408F-83F1-E127FBBD6FE3}"/>
              </a:ext>
            </a:extLst>
          </p:cNvPr>
          <p:cNvGrpSpPr/>
          <p:nvPr/>
        </p:nvGrpSpPr>
        <p:grpSpPr>
          <a:xfrm rot="10800000">
            <a:off x="5155959" y="4155275"/>
            <a:ext cx="284691" cy="288914"/>
            <a:chOff x="3489814" y="3800481"/>
            <a:chExt cx="284691" cy="288914"/>
          </a:xfrm>
        </p:grpSpPr>
        <p:cxnSp>
          <p:nvCxnSpPr>
            <p:cNvPr id="171" name="직선 연결선 170">
              <a:extLst>
                <a:ext uri="{FF2B5EF4-FFF2-40B4-BE49-F238E27FC236}">
                  <a16:creationId xmlns:a16="http://schemas.microsoft.com/office/drawing/2014/main" id="{B4182011-10AE-4197-AE2F-D9D6F1EAB9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89814" y="3800481"/>
              <a:ext cx="0" cy="288914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2" name="직선 연결선 171">
              <a:extLst>
                <a:ext uri="{FF2B5EF4-FFF2-40B4-BE49-F238E27FC236}">
                  <a16:creationId xmlns:a16="http://schemas.microsoft.com/office/drawing/2014/main" id="{730B7FCF-2BB9-447F-992C-61B106852BC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9814" y="3800481"/>
              <a:ext cx="284691" cy="1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4" name="Google Shape;151;p18">
            <a:extLst>
              <a:ext uri="{FF2B5EF4-FFF2-40B4-BE49-F238E27FC236}">
                <a16:creationId xmlns:a16="http://schemas.microsoft.com/office/drawing/2014/main" id="{345FEC31-27A2-4B5F-B4D4-14B21CDC1F37}"/>
              </a:ext>
            </a:extLst>
          </p:cNvPr>
          <p:cNvSpPr/>
          <p:nvPr/>
        </p:nvSpPr>
        <p:spPr>
          <a:xfrm>
            <a:off x="314309" y="1973981"/>
            <a:ext cx="134815" cy="1460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700" b="1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33;p18">
            <a:extLst>
              <a:ext uri="{FF2B5EF4-FFF2-40B4-BE49-F238E27FC236}">
                <a16:creationId xmlns:a16="http://schemas.microsoft.com/office/drawing/2014/main" id="{B044EF9E-1CE1-4281-ADD2-D2A8492F1B58}"/>
              </a:ext>
            </a:extLst>
          </p:cNvPr>
          <p:cNvSpPr/>
          <p:nvPr/>
        </p:nvSpPr>
        <p:spPr>
          <a:xfrm>
            <a:off x="3314079" y="3571328"/>
            <a:ext cx="134815" cy="144462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700" b="1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7" name="Google Shape;153;p18">
            <a:extLst>
              <a:ext uri="{FF2B5EF4-FFF2-40B4-BE49-F238E27FC236}">
                <a16:creationId xmlns:a16="http://schemas.microsoft.com/office/drawing/2014/main" id="{5E97397F-AE24-4CFF-AEEF-27F7441409F2}"/>
              </a:ext>
            </a:extLst>
          </p:cNvPr>
          <p:cNvSpPr/>
          <p:nvPr/>
        </p:nvSpPr>
        <p:spPr>
          <a:xfrm>
            <a:off x="3477250" y="4789284"/>
            <a:ext cx="2071619" cy="930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영상 마커 </a:t>
            </a:r>
            <a:r>
              <a:rPr lang="ko-KR" altLang="en-US" sz="1800" b="0" i="0" u="none" strike="noStrike" cap="none" dirty="0" err="1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인식중</a:t>
            </a:r>
            <a:endParaRPr sz="18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78" name="그룹 177">
            <a:extLst>
              <a:ext uri="{FF2B5EF4-FFF2-40B4-BE49-F238E27FC236}">
                <a16:creationId xmlns:a16="http://schemas.microsoft.com/office/drawing/2014/main" id="{125013AF-595F-487F-B190-62EC53DC26CB}"/>
              </a:ext>
            </a:extLst>
          </p:cNvPr>
          <p:cNvGrpSpPr/>
          <p:nvPr/>
        </p:nvGrpSpPr>
        <p:grpSpPr>
          <a:xfrm>
            <a:off x="3489814" y="4897815"/>
            <a:ext cx="284691" cy="288914"/>
            <a:chOff x="3489814" y="3800481"/>
            <a:chExt cx="284691" cy="288914"/>
          </a:xfrm>
        </p:grpSpPr>
        <p:cxnSp>
          <p:nvCxnSpPr>
            <p:cNvPr id="179" name="직선 연결선 178">
              <a:extLst>
                <a:ext uri="{FF2B5EF4-FFF2-40B4-BE49-F238E27FC236}">
                  <a16:creationId xmlns:a16="http://schemas.microsoft.com/office/drawing/2014/main" id="{034283CB-BD34-4F95-AEC0-8A7B091BB6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89814" y="3800481"/>
              <a:ext cx="0" cy="288914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0" name="직선 연결선 179">
              <a:extLst>
                <a:ext uri="{FF2B5EF4-FFF2-40B4-BE49-F238E27FC236}">
                  <a16:creationId xmlns:a16="http://schemas.microsoft.com/office/drawing/2014/main" id="{2F213637-E1CF-4D29-A0B1-137BC1E3A7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9814" y="3800481"/>
              <a:ext cx="284691" cy="1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1" name="그룹 180">
            <a:extLst>
              <a:ext uri="{FF2B5EF4-FFF2-40B4-BE49-F238E27FC236}">
                <a16:creationId xmlns:a16="http://schemas.microsoft.com/office/drawing/2014/main" id="{1A486411-AD14-4C1D-B91C-424535D0AA05}"/>
              </a:ext>
            </a:extLst>
          </p:cNvPr>
          <p:cNvGrpSpPr/>
          <p:nvPr/>
        </p:nvGrpSpPr>
        <p:grpSpPr>
          <a:xfrm rot="10800000">
            <a:off x="5155959" y="5294944"/>
            <a:ext cx="284691" cy="288914"/>
            <a:chOff x="3489814" y="3800481"/>
            <a:chExt cx="284691" cy="288914"/>
          </a:xfrm>
        </p:grpSpPr>
        <p:cxnSp>
          <p:nvCxnSpPr>
            <p:cNvPr id="182" name="직선 연결선 181">
              <a:extLst>
                <a:ext uri="{FF2B5EF4-FFF2-40B4-BE49-F238E27FC236}">
                  <a16:creationId xmlns:a16="http://schemas.microsoft.com/office/drawing/2014/main" id="{567673E6-D6E9-4B36-8F49-F83A2566BE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89814" y="3800481"/>
              <a:ext cx="0" cy="288914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3" name="직선 연결선 182">
              <a:extLst>
                <a:ext uri="{FF2B5EF4-FFF2-40B4-BE49-F238E27FC236}">
                  <a16:creationId xmlns:a16="http://schemas.microsoft.com/office/drawing/2014/main" id="{E522A5B6-6488-4FA9-BF0C-B37289B20D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9814" y="3800481"/>
              <a:ext cx="284691" cy="1"/>
            </a:xfrm>
            <a:prstGeom prst="line">
              <a:avLst/>
            </a:prstGeom>
            <a:ln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4" name="Google Shape;151;p18">
            <a:extLst>
              <a:ext uri="{FF2B5EF4-FFF2-40B4-BE49-F238E27FC236}">
                <a16:creationId xmlns:a16="http://schemas.microsoft.com/office/drawing/2014/main" id="{622590B2-1A1D-4750-ADC6-BC1B59C4AB61}"/>
              </a:ext>
            </a:extLst>
          </p:cNvPr>
          <p:cNvSpPr/>
          <p:nvPr/>
        </p:nvSpPr>
        <p:spPr>
          <a:xfrm>
            <a:off x="3311753" y="4716259"/>
            <a:ext cx="134815" cy="1460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 b="1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700" b="1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51;p18">
            <a:extLst>
              <a:ext uri="{FF2B5EF4-FFF2-40B4-BE49-F238E27FC236}">
                <a16:creationId xmlns:a16="http://schemas.microsoft.com/office/drawing/2014/main" id="{96F86E64-311C-4DE6-89BC-A6BA63A8C963}"/>
              </a:ext>
            </a:extLst>
          </p:cNvPr>
          <p:cNvSpPr/>
          <p:nvPr/>
        </p:nvSpPr>
        <p:spPr>
          <a:xfrm>
            <a:off x="3480741" y="4716259"/>
            <a:ext cx="134815" cy="1460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700" b="1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2" descr="사진 설명이 없습니다.">
            <a:extLst>
              <a:ext uri="{FF2B5EF4-FFF2-40B4-BE49-F238E27FC236}">
                <a16:creationId xmlns:a16="http://schemas.microsoft.com/office/drawing/2014/main" id="{F1E858FD-F5D5-464C-AD01-CD51ECE524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238" y="-157550"/>
            <a:ext cx="865187" cy="865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6" name="Google Shape;96;p18"/>
          <p:cNvGraphicFramePr/>
          <p:nvPr/>
        </p:nvGraphicFramePr>
        <p:xfrm>
          <a:off x="7488684" y="908050"/>
          <a:ext cx="1475800" cy="5707050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147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70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r>
                        <a:rPr lang="ko-KR" sz="8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Page Description</a:t>
                      </a:r>
                      <a:endParaRPr/>
                    </a:p>
                  </a:txBody>
                  <a:tcPr marL="75175" marR="75175" marT="37575" marB="37575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099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endParaRPr sz="800" b="0" i="0" u="none" strike="noStrike" cap="none" dirty="0">
                        <a:solidFill>
                          <a:srgbClr val="000000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75175" marR="75175" marT="37575" marB="3757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97" name="Google Shape;97;p18"/>
          <p:cNvGraphicFramePr/>
          <p:nvPr/>
        </p:nvGraphicFramePr>
        <p:xfrm>
          <a:off x="265113" y="577850"/>
          <a:ext cx="8699375" cy="315025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55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53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4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61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9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658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5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100"/>
                        <a:buFont typeface="Batangche"/>
                        <a:buNone/>
                      </a:pPr>
                      <a:r>
                        <a:rPr lang="ko-KR" sz="1100" b="1" i="0" u="none" strike="noStrike" cap="none">
                          <a:solidFill>
                            <a:srgbClr val="FFFFFF"/>
                          </a:solidFill>
                          <a:latin typeface="Batangche"/>
                          <a:ea typeface="Batangche"/>
                          <a:cs typeface="Batangche"/>
                          <a:sym typeface="Batangche"/>
                        </a:rPr>
                        <a:t>화면ID</a:t>
                      </a:r>
                      <a:endParaRPr/>
                    </a:p>
                  </a:txBody>
                  <a:tcPr marL="56625" marR="56625" marT="56750" marB="567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>
                        <a:solidFill>
                          <a:srgbClr val="000000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b="1" i="0" u="none" strike="noStrike" cap="none">
                          <a:solidFill>
                            <a:srgbClr val="FFFFF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화면명</a:t>
                      </a:r>
                      <a:endParaRPr sz="1100" b="1" i="0" u="none" strike="noStrike" cap="none">
                        <a:solidFill>
                          <a:srgbClr val="FFFFFF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 dirty="0">
                        <a:solidFill>
                          <a:srgbClr val="000000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Malgun Gothic"/>
                        <a:buNone/>
                      </a:pPr>
                      <a:r>
                        <a:rPr lang="ko-KR" sz="11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Location</a:t>
                      </a:r>
                      <a:endParaRPr/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 dirty="0">
                        <a:solidFill>
                          <a:schemeClr val="dk1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56625" marR="56625" marT="56750" marB="567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8" name="Google Shape;98;p18"/>
          <p:cNvGraphicFramePr/>
          <p:nvPr/>
        </p:nvGraphicFramePr>
        <p:xfrm>
          <a:off x="263526" y="903288"/>
          <a:ext cx="7230450" cy="5711825"/>
        </p:xfrm>
        <a:graphic>
          <a:graphicData uri="http://schemas.openxmlformats.org/drawingml/2006/table">
            <a:tbl>
              <a:tblPr>
                <a:noFill/>
                <a:tableStyleId>{7CACDA15-476F-4A91-B6F2-1061B3590085}</a:tableStyleId>
              </a:tblPr>
              <a:tblGrid>
                <a:gridCol w="7230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7118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endParaRPr sz="18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endParaRPr sz="18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800"/>
                        <a:buFont typeface="Malgun Gothic"/>
                        <a:buNone/>
                      </a:pP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Batangche"/>
                        <a:ea typeface="Batangche"/>
                        <a:cs typeface="Batangche"/>
                        <a:sym typeface="Batangche"/>
                      </a:endParaRPr>
                    </a:p>
                  </a:txBody>
                  <a:tcPr marL="36000" marR="36000" marT="36000" marB="3600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9" name="Google Shape;99;p18"/>
          <p:cNvSpPr/>
          <p:nvPr/>
        </p:nvSpPr>
        <p:spPr>
          <a:xfrm>
            <a:off x="2407628" y="622300"/>
            <a:ext cx="2164373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1" dirty="0">
                <a:latin typeface="Malgun Gothic"/>
                <a:ea typeface="Malgun Gothic"/>
                <a:sym typeface="Malgun Gothic"/>
              </a:rPr>
              <a:t>마커 인식 모드 선택 화면</a:t>
            </a:r>
            <a:endParaRPr lang="ko-KR" altLang="en-US" dirty="0"/>
          </a:p>
        </p:txBody>
      </p:sp>
      <p:sp>
        <p:nvSpPr>
          <p:cNvPr id="100" name="Google Shape;100;p18"/>
          <p:cNvSpPr/>
          <p:nvPr/>
        </p:nvSpPr>
        <p:spPr>
          <a:xfrm>
            <a:off x="249115" y="1273175"/>
            <a:ext cx="7244862" cy="4603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3" name="Google Shape;103;p18"/>
          <p:cNvSpPr/>
          <p:nvPr/>
        </p:nvSpPr>
        <p:spPr>
          <a:xfrm rot="5400000">
            <a:off x="-1161439" y="3923690"/>
            <a:ext cx="5299075" cy="42496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1509345" y="1319215"/>
            <a:ext cx="1880541" cy="263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좌측의 모드를 선택하세요</a:t>
            </a:r>
            <a:r>
              <a:rPr lang="en-US" altLang="ko-KR" sz="10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endParaRPr dirty="0"/>
          </a:p>
        </p:txBody>
      </p:sp>
      <p:cxnSp>
        <p:nvCxnSpPr>
          <p:cNvPr id="106" name="Google Shape;106;p18"/>
          <p:cNvCxnSpPr/>
          <p:nvPr/>
        </p:nvCxnSpPr>
        <p:spPr>
          <a:xfrm>
            <a:off x="1509346" y="1624013"/>
            <a:ext cx="5984631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graphicFrame>
        <p:nvGraphicFramePr>
          <p:cNvPr id="107" name="Google Shape;107;p18"/>
          <p:cNvGraphicFramePr/>
          <p:nvPr>
            <p:extLst>
              <p:ext uri="{D42A27DB-BD31-4B8C-83A1-F6EECF244321}">
                <p14:modId xmlns:p14="http://schemas.microsoft.com/office/powerpoint/2010/main" val="2071599479"/>
              </p:ext>
            </p:extLst>
          </p:nvPr>
        </p:nvGraphicFramePr>
        <p:xfrm>
          <a:off x="7556989" y="1146176"/>
          <a:ext cx="1367700" cy="2378565"/>
        </p:xfrm>
        <a:graphic>
          <a:graphicData uri="http://schemas.openxmlformats.org/drawingml/2006/table">
            <a:tbl>
              <a:tblPr bandRow="1">
                <a:noFill/>
                <a:tableStyleId>{6E35162B-6A4D-4B98-97AD-1A1DE4D22721}</a:tableStyleId>
              </a:tblPr>
              <a:tblGrid>
                <a:gridCol w="194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46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600" u="none" strike="noStrike" cap="none" dirty="0"/>
                        <a:t>1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카메라를 통해 영상들의 마커 인식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600" u="none" strike="noStrike" cap="none" dirty="0"/>
                        <a:t>2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마커가 인식되면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,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 흑백 이미지로 변환하여 검출이 용이하도록 </a:t>
                      </a:r>
                      <a:r>
                        <a:rPr lang="ko-KR" altLang="en-US" sz="600" b="0" u="none" strike="noStrike" cap="none" dirty="0" err="1">
                          <a:solidFill>
                            <a:schemeClr val="dk1"/>
                          </a:solidFill>
                        </a:rPr>
                        <a:t>전처리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 진행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578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3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0" u="none" strike="noStrike" cap="none" dirty="0" err="1">
                          <a:solidFill>
                            <a:schemeClr val="dk1"/>
                          </a:solidFill>
                        </a:rPr>
                        <a:t>전처리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 된 영상들의 윤곽선과 코너 검출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369226812"/>
                  </a:ext>
                </a:extLst>
              </a:tr>
              <a:tr h="13713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4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기울어진 영상들을 수평으로 정렬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3499057376"/>
                  </a:ext>
                </a:extLst>
              </a:tr>
              <a:tr h="12195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5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보정이 완료된 영상을 이진화 하여 비트 매트릭스를 생성하고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, 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고유 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ID 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검출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29153728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6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고유 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ID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에 해당하는 행성 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AR 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출력</a:t>
                      </a: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2480722887"/>
                  </a:ext>
                </a:extLst>
              </a:tr>
              <a:tr h="18295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7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각 행성의 자전운동</a:t>
                      </a: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, </a:t>
                      </a: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광원에 따른 밝기 구현</a:t>
                      </a: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16130324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600" b="0" u="none" strike="noStrike" cap="none" dirty="0">
                          <a:solidFill>
                            <a:schemeClr val="dk1"/>
                          </a:solidFill>
                        </a:rPr>
                        <a:t>8</a:t>
                      </a:r>
                      <a:endParaRPr sz="600" b="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84425" marR="84425" marT="45775" marB="4577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600" b="0" u="none" strike="noStrike" cap="none" dirty="0">
                          <a:solidFill>
                            <a:schemeClr val="dk1"/>
                          </a:solidFill>
                        </a:rPr>
                        <a:t>지구와 달 행성 간의 공전 운동 구현</a:t>
                      </a:r>
                    </a:p>
                  </a:txBody>
                  <a:tcPr marL="33225" marR="33225" marT="45775" marB="45775"/>
                </a:tc>
                <a:extLst>
                  <a:ext uri="{0D108BD9-81ED-4DB2-BD59-A6C34878D82A}">
                    <a16:rowId xmlns:a16="http://schemas.microsoft.com/office/drawing/2014/main" val="3859018831"/>
                  </a:ext>
                </a:extLst>
              </a:tr>
            </a:tbl>
          </a:graphicData>
        </a:graphic>
      </p:graphicFrame>
      <p:cxnSp>
        <p:nvCxnSpPr>
          <p:cNvPr id="109" name="Google Shape;109;p18"/>
          <p:cNvCxnSpPr/>
          <p:nvPr/>
        </p:nvCxnSpPr>
        <p:spPr>
          <a:xfrm>
            <a:off x="1509346" y="1624013"/>
            <a:ext cx="5984631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12" name="Google Shape;112;p18"/>
          <p:cNvSpPr/>
          <p:nvPr/>
        </p:nvSpPr>
        <p:spPr>
          <a:xfrm>
            <a:off x="287216" y="1916832"/>
            <a:ext cx="1161970" cy="300038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3. </a:t>
            </a: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사진 영상 인식모드</a:t>
            </a:r>
            <a:endParaRPr dirty="0"/>
          </a:p>
        </p:txBody>
      </p:sp>
      <p:cxnSp>
        <p:nvCxnSpPr>
          <p:cNvPr id="118" name="Google Shape;118;p18"/>
          <p:cNvCxnSpPr/>
          <p:nvPr/>
        </p:nvCxnSpPr>
        <p:spPr>
          <a:xfrm>
            <a:off x="1509346" y="1624013"/>
            <a:ext cx="5984631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18"/>
          <p:cNvCxnSpPr/>
          <p:nvPr/>
        </p:nvCxnSpPr>
        <p:spPr>
          <a:xfrm>
            <a:off x="1509346" y="1624013"/>
            <a:ext cx="5984631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20" name="Google Shape;120;p18"/>
          <p:cNvSpPr/>
          <p:nvPr/>
        </p:nvSpPr>
        <p:spPr>
          <a:xfrm>
            <a:off x="1519605" y="1665288"/>
            <a:ext cx="5945065" cy="4899025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22" name="Google Shape;122;p18"/>
          <p:cNvGraphicFramePr/>
          <p:nvPr/>
        </p:nvGraphicFramePr>
        <p:xfrm>
          <a:off x="1529907" y="1720852"/>
          <a:ext cx="5927449" cy="4868862"/>
        </p:xfrm>
        <a:graphic>
          <a:graphicData uri="http://schemas.openxmlformats.org/drawingml/2006/table">
            <a:tbl>
              <a:tblPr firstRow="1" bandRow="1">
                <a:noFill/>
                <a:tableStyleId>{6E35162B-6A4D-4B98-97AD-1A1DE4D22721}</a:tableStyleId>
              </a:tblPr>
              <a:tblGrid>
                <a:gridCol w="59274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886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84400" marR="84400" marT="46025" marB="460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52" name="Google Shape;152;p18"/>
          <p:cNvSpPr/>
          <p:nvPr/>
        </p:nvSpPr>
        <p:spPr>
          <a:xfrm>
            <a:off x="823546" y="635518"/>
            <a:ext cx="973015" cy="195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 b="1" dirty="0">
                <a:latin typeface="Malgun Gothic"/>
                <a:ea typeface="Malgun Gothic"/>
                <a:cs typeface="Malgun Gothic"/>
                <a:sym typeface="Malgun Gothic"/>
              </a:rPr>
              <a:t>AR</a:t>
            </a:r>
            <a:r>
              <a:rPr lang="ko-KR" sz="800" b="1" i="0" u="none" strike="noStrike" cap="none" dirty="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-UI-CR-001</a:t>
            </a:r>
            <a:endParaRPr sz="800" b="1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243254" y="940327"/>
            <a:ext cx="5364890" cy="315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마커 인식을 이용한 교육용 태양계 증강현실 구현</a:t>
            </a:r>
            <a:endParaRPr sz="18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8" name="Google Shape;158;p18"/>
          <p:cNvSpPr/>
          <p:nvPr/>
        </p:nvSpPr>
        <p:spPr>
          <a:xfrm>
            <a:off x="1591271" y="1836212"/>
            <a:ext cx="5778717" cy="4649255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9" name="Google Shape;112;p18">
            <a:extLst>
              <a:ext uri="{FF2B5EF4-FFF2-40B4-BE49-F238E27FC236}">
                <a16:creationId xmlns:a16="http://schemas.microsoft.com/office/drawing/2014/main" id="{37C51DEF-EC0A-4FAC-BA4D-036647944BC2}"/>
              </a:ext>
            </a:extLst>
          </p:cNvPr>
          <p:cNvSpPr/>
          <p:nvPr/>
        </p:nvSpPr>
        <p:spPr>
          <a:xfrm>
            <a:off x="273374" y="1319213"/>
            <a:ext cx="1161970" cy="300038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 dirty="0"/>
              <a:t>1. </a:t>
            </a:r>
            <a:r>
              <a:rPr lang="ko-KR" altLang="en-US" sz="800" dirty="0"/>
              <a:t>카메라 실시간 인식모드</a:t>
            </a:r>
          </a:p>
        </p:txBody>
      </p:sp>
      <p:sp>
        <p:nvSpPr>
          <p:cNvPr id="80" name="Google Shape;112;p18">
            <a:extLst>
              <a:ext uri="{FF2B5EF4-FFF2-40B4-BE49-F238E27FC236}">
                <a16:creationId xmlns:a16="http://schemas.microsoft.com/office/drawing/2014/main" id="{4294414E-0039-4FC0-B381-C94EF58C4073}"/>
              </a:ext>
            </a:extLst>
          </p:cNvPr>
          <p:cNvSpPr/>
          <p:nvPr/>
        </p:nvSpPr>
        <p:spPr>
          <a:xfrm>
            <a:off x="287329" y="1624013"/>
            <a:ext cx="1161970" cy="300038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800" dirty="0"/>
              <a:t>2. </a:t>
            </a:r>
            <a:r>
              <a:rPr lang="ko-KR" altLang="en-US" sz="800" dirty="0"/>
              <a:t>비디오 영상 인식모드</a:t>
            </a:r>
          </a:p>
        </p:txBody>
      </p:sp>
      <p:sp>
        <p:nvSpPr>
          <p:cNvPr id="174" name="Google Shape;151;p18">
            <a:extLst>
              <a:ext uri="{FF2B5EF4-FFF2-40B4-BE49-F238E27FC236}">
                <a16:creationId xmlns:a16="http://schemas.microsoft.com/office/drawing/2014/main" id="{345FEC31-27A2-4B5F-B4D4-14B21CDC1F37}"/>
              </a:ext>
            </a:extLst>
          </p:cNvPr>
          <p:cNvSpPr/>
          <p:nvPr/>
        </p:nvSpPr>
        <p:spPr>
          <a:xfrm>
            <a:off x="1889109" y="3350873"/>
            <a:ext cx="134815" cy="1460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700" b="1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700" b="1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858D3C2-039C-4F32-9987-AA2644B17D38}"/>
              </a:ext>
            </a:extLst>
          </p:cNvPr>
          <p:cNvGrpSpPr/>
          <p:nvPr/>
        </p:nvGrpSpPr>
        <p:grpSpPr>
          <a:xfrm>
            <a:off x="2896427" y="1927704"/>
            <a:ext cx="1103388" cy="1001900"/>
            <a:chOff x="1754111" y="1973981"/>
            <a:chExt cx="1906176" cy="1673892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2E87A3AA-7D4B-45FE-A219-1B258146527F}"/>
                </a:ext>
              </a:extLst>
            </p:cNvPr>
            <p:cNvGrpSpPr/>
            <p:nvPr/>
          </p:nvGrpSpPr>
          <p:grpSpPr>
            <a:xfrm>
              <a:off x="1754111" y="1973981"/>
              <a:ext cx="284691" cy="288914"/>
              <a:chOff x="3489814" y="3800481"/>
              <a:chExt cx="284691" cy="288914"/>
            </a:xfrm>
          </p:grpSpPr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1CEFBC08-3FF5-474D-A157-D1A2F5702B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89814" y="3800481"/>
                <a:ext cx="0" cy="288914"/>
              </a:xfrm>
              <a:prstGeom prst="line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직선 연결선 91">
                <a:extLst>
                  <a:ext uri="{FF2B5EF4-FFF2-40B4-BE49-F238E27FC236}">
                    <a16:creationId xmlns:a16="http://schemas.microsoft.com/office/drawing/2014/main" id="{F762A39B-25E0-4B35-BB76-FCA2207908B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89814" y="3800481"/>
                <a:ext cx="284691" cy="1"/>
              </a:xfrm>
              <a:prstGeom prst="line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그룹 169">
              <a:extLst>
                <a:ext uri="{FF2B5EF4-FFF2-40B4-BE49-F238E27FC236}">
                  <a16:creationId xmlns:a16="http://schemas.microsoft.com/office/drawing/2014/main" id="{F4C8F700-EC99-408F-83F1-E127FBBD6FE3}"/>
                </a:ext>
              </a:extLst>
            </p:cNvPr>
            <p:cNvGrpSpPr/>
            <p:nvPr/>
          </p:nvGrpSpPr>
          <p:grpSpPr>
            <a:xfrm rot="10800000">
              <a:off x="3375596" y="3358959"/>
              <a:ext cx="284691" cy="288914"/>
              <a:chOff x="3489814" y="3800481"/>
              <a:chExt cx="284691" cy="288914"/>
            </a:xfrm>
          </p:grpSpPr>
          <p:cxnSp>
            <p:nvCxnSpPr>
              <p:cNvPr id="171" name="직선 연결선 170">
                <a:extLst>
                  <a:ext uri="{FF2B5EF4-FFF2-40B4-BE49-F238E27FC236}">
                    <a16:creationId xmlns:a16="http://schemas.microsoft.com/office/drawing/2014/main" id="{B4182011-10AE-4197-AE2F-D9D6F1EAB94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89814" y="3800481"/>
                <a:ext cx="0" cy="288914"/>
              </a:xfrm>
              <a:prstGeom prst="line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2" name="직선 연결선 171">
                <a:extLst>
                  <a:ext uri="{FF2B5EF4-FFF2-40B4-BE49-F238E27FC236}">
                    <a16:creationId xmlns:a16="http://schemas.microsoft.com/office/drawing/2014/main" id="{730B7FCF-2BB9-447F-992C-61B106852B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89814" y="3800481"/>
                <a:ext cx="284691" cy="1"/>
              </a:xfrm>
              <a:prstGeom prst="line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4F5D8694-DBBB-442C-B353-7773C1206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2010869" y="2009235"/>
              <a:ext cx="1403604" cy="1632424"/>
            </a:xfrm>
            <a:prstGeom prst="rect">
              <a:avLst/>
            </a:prstGeom>
          </p:spPr>
        </p:pic>
      </p:grp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6C14A5C5-5A07-495E-B05C-7EDC97EA4883}"/>
              </a:ext>
            </a:extLst>
          </p:cNvPr>
          <p:cNvSpPr/>
          <p:nvPr/>
        </p:nvSpPr>
        <p:spPr>
          <a:xfrm>
            <a:off x="4171342" y="2270403"/>
            <a:ext cx="529390" cy="271182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1273D5D-18E6-4074-B932-FD8210AD89D5}"/>
              </a:ext>
            </a:extLst>
          </p:cNvPr>
          <p:cNvGrpSpPr/>
          <p:nvPr/>
        </p:nvGrpSpPr>
        <p:grpSpPr>
          <a:xfrm>
            <a:off x="4803067" y="1927704"/>
            <a:ext cx="1104857" cy="1082767"/>
            <a:chOff x="4654588" y="1893103"/>
            <a:chExt cx="1893826" cy="1876794"/>
          </a:xfrm>
        </p:grpSpPr>
        <p:pic>
          <p:nvPicPr>
            <p:cNvPr id="46" name="Picture 6">
              <a:extLst>
                <a:ext uri="{FF2B5EF4-FFF2-40B4-BE49-F238E27FC236}">
                  <a16:creationId xmlns:a16="http://schemas.microsoft.com/office/drawing/2014/main" id="{D68A8B0E-3658-4FDF-AF17-3D6BCB070C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4783" y="1971949"/>
              <a:ext cx="1700671" cy="17069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8E9477BF-A68B-4C70-ABEF-242D54FB3D7F}"/>
                </a:ext>
              </a:extLst>
            </p:cNvPr>
            <p:cNvGrpSpPr/>
            <p:nvPr/>
          </p:nvGrpSpPr>
          <p:grpSpPr>
            <a:xfrm>
              <a:off x="4654588" y="1893103"/>
              <a:ext cx="284691" cy="288914"/>
              <a:chOff x="3489814" y="3800481"/>
              <a:chExt cx="284691" cy="288914"/>
            </a:xfrm>
          </p:grpSpPr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BE6782AB-668F-4BDC-8895-130CBBBD6BC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89814" y="3800481"/>
                <a:ext cx="0" cy="288914"/>
              </a:xfrm>
              <a:prstGeom prst="line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7F072EBC-CA6E-4022-BFE0-92D6814E260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89814" y="3800481"/>
                <a:ext cx="284691" cy="1"/>
              </a:xfrm>
              <a:prstGeom prst="line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125239FC-AA53-4906-89E6-604A52FB6A92}"/>
                </a:ext>
              </a:extLst>
            </p:cNvPr>
            <p:cNvGrpSpPr/>
            <p:nvPr/>
          </p:nvGrpSpPr>
          <p:grpSpPr>
            <a:xfrm rot="10800000">
              <a:off x="6263723" y="3480983"/>
              <a:ext cx="284691" cy="288914"/>
              <a:chOff x="3489814" y="3800481"/>
              <a:chExt cx="284691" cy="288914"/>
            </a:xfrm>
          </p:grpSpPr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DF6EA0E2-C565-427F-82F4-B70ECA134E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489814" y="3800481"/>
                <a:ext cx="0" cy="288914"/>
              </a:xfrm>
              <a:prstGeom prst="line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963FF488-9D0A-4D49-A2F7-C6BF88C12E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89814" y="3800481"/>
                <a:ext cx="284691" cy="1"/>
              </a:xfrm>
              <a:prstGeom prst="line">
                <a:avLst/>
              </a:prstGeom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8A3A72D-DB06-4193-BE17-CAE1CD83BB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2044" y="3496923"/>
            <a:ext cx="5319234" cy="2911539"/>
          </a:xfrm>
          <a:prstGeom prst="rect">
            <a:avLst/>
          </a:prstGeom>
        </p:spPr>
      </p:pic>
      <p:sp>
        <p:nvSpPr>
          <p:cNvPr id="58" name="화살표: 오른쪽 57">
            <a:extLst>
              <a:ext uri="{FF2B5EF4-FFF2-40B4-BE49-F238E27FC236}">
                <a16:creationId xmlns:a16="http://schemas.microsoft.com/office/drawing/2014/main" id="{D42999D3-DF8C-47F8-9E31-033DDB918ACA}"/>
              </a:ext>
            </a:extLst>
          </p:cNvPr>
          <p:cNvSpPr/>
          <p:nvPr/>
        </p:nvSpPr>
        <p:spPr>
          <a:xfrm rot="5400000">
            <a:off x="4253945" y="3135120"/>
            <a:ext cx="295507" cy="271182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Google Shape;133;p18"/>
          <p:cNvSpPr/>
          <p:nvPr/>
        </p:nvSpPr>
        <p:spPr>
          <a:xfrm>
            <a:off x="2717287" y="1905893"/>
            <a:ext cx="134815" cy="144462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700" b="1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4611576" y="1927397"/>
            <a:ext cx="134815" cy="14605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700" b="1" i="0" u="none" strike="noStrike" cap="none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700" b="1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9090081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294</Words>
  <Application>Microsoft Office PowerPoint</Application>
  <PresentationFormat>화면 슬라이드 쇼(4:3)</PresentationFormat>
  <Paragraphs>85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Noto Sans Symbols</vt:lpstr>
      <vt:lpstr>Gulim</vt:lpstr>
      <vt:lpstr>맑은 고딕</vt:lpstr>
      <vt:lpstr>맑은 고딕</vt:lpstr>
      <vt:lpstr>Batangche</vt:lpstr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 태형</cp:lastModifiedBy>
  <cp:revision>12</cp:revision>
  <dcterms:modified xsi:type="dcterms:W3CDTF">2020-07-06T16:04:39Z</dcterms:modified>
</cp:coreProperties>
</file>